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</p:sldIdLst>
  <p:sldSz cy="6858000" cx="9144000"/>
  <p:notesSz cx="6858000" cy="9144000"/>
  <p:embeddedFontLst>
    <p:embeddedFont>
      <p:font typeface="Robo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5" roundtripDataSignature="AMtx7mgChKlhlx+JH7lNvDzF7ZD5ZEjc0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4E69FB0-E0D0-4C90-B6C5-B800897608D6}">
  <a:tblStyle styleId="{14E69FB0-E0D0-4C90-B6C5-B800897608D6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C045A835-BF2B-4061-807C-115CDE60CFA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regular.fntdata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font" Target="fonts/Roboto-italic.fntdata"/><Relationship Id="rId10" Type="http://schemas.openxmlformats.org/officeDocument/2006/relationships/slide" Target="slides/slide4.xml"/><Relationship Id="rId32" Type="http://schemas.openxmlformats.org/officeDocument/2006/relationships/font" Target="fonts/Roboto-bold.fntdata"/><Relationship Id="rId13" Type="http://schemas.openxmlformats.org/officeDocument/2006/relationships/slide" Target="slides/slide7.xml"/><Relationship Id="rId35" Type="http://customschemas.google.com/relationships/presentationmetadata" Target="metadata"/><Relationship Id="rId12" Type="http://schemas.openxmlformats.org/officeDocument/2006/relationships/slide" Target="slides/slide6.xml"/><Relationship Id="rId34" Type="http://schemas.openxmlformats.org/officeDocument/2006/relationships/font" Target="fonts/Roboto-boldItalic.fntdata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0382d93807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20382d9380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20382d93807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4" name="Google Shape;194;g20382d93807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fec89b1211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0" name="Google Shape;200;g1fec89b1211_0_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033b59ffd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6" name="Google Shape;206;g2033b59ffd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033b59ffd0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2033b59ffd0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fec89b121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23" name="Google Shape;223;g1fec89b1211_0_3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eecfc75ffe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1eecfc75ffe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eecfc75ffe_0_28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eecfc75ffe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1eecfc75ffe_0_2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eecfc75ffe_0_4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eecfc75ffe_0_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1eecfc75ffe_0_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63" name="Google Shape;6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eecfc75ffe_0_5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eecfc75ffe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g1eecfc75ffe_0_5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eecfc75ffe_0_57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1eecfc75ffe_0_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g1eecfc75ffe_0_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1eecfc75ffe_0_64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1eecfc75ffe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g1eecfc75ffe_0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eecfc75ffe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g1eecfc75ffe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70" name="Google Shape;7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112" name="Google Shape;11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fec89b1211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53" name="Google Shape;153;g1fec89b1211_0_4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fec89b1211_1_0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fec89b1211_1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g1fec89b1211_1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1fec89b1211_1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2" name="Google Shape;172;g1fec89b1211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8" name="Google Shape;17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1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3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7" name="Google Shape;27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4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4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5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6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6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6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7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7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7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8.jpg"/><Relationship Id="rId4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Relationship Id="rId4" Type="http://schemas.openxmlformats.org/officeDocument/2006/relationships/image" Target="../media/image13.png"/><Relationship Id="rId5" Type="http://schemas.openxmlformats.org/officeDocument/2006/relationships/image" Target="../media/image1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/>
          <p:nvPr>
            <p:ph type="ctrTitle"/>
          </p:nvPr>
        </p:nvSpPr>
        <p:spPr>
          <a:xfrm>
            <a:off x="1619250" y="2905025"/>
            <a:ext cx="7302600" cy="320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rPr lang="en-US"/>
              <a:t>Team 16: Solar Power Battery </a:t>
            </a:r>
            <a:endParaRPr/>
          </a:p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62932"/>
              <a:buFont typeface="Arial"/>
              <a:buNone/>
            </a:pPr>
            <a:r>
              <a:rPr lang="en-US"/>
              <a:t>Bi-Weekly Update 1</a:t>
            </a:r>
            <a:br>
              <a:rPr lang="en-US"/>
            </a:br>
            <a:r>
              <a:rPr lang="en-US"/>
              <a:t>Lauren Lugo, Tarik Dawson, Clement Ong, Nathan Gil</a:t>
            </a:r>
            <a:br>
              <a:rPr lang="en-US" sz="2455"/>
            </a:br>
            <a:r>
              <a:rPr lang="en-US" sz="2455"/>
              <a:t>Sponsor: </a:t>
            </a:r>
            <a:r>
              <a:rPr lang="en-US" sz="2488"/>
              <a:t>Peng-Hao Huang</a:t>
            </a:r>
            <a:br>
              <a:rPr lang="en-US" sz="2455"/>
            </a:br>
            <a:r>
              <a:rPr lang="en-US" sz="2455"/>
              <a:t>TA: Dalton W. Cyr</a:t>
            </a:r>
            <a:br>
              <a:rPr lang="en-US" sz="2455"/>
            </a:br>
            <a:endParaRPr sz="2455"/>
          </a:p>
        </p:txBody>
      </p:sp>
      <p:sp>
        <p:nvSpPr>
          <p:cNvPr id="59" name="Google Shape;59;p1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60" name="Google Shape;60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0382d93807_0_22"/>
          <p:cNvSpPr txBox="1"/>
          <p:nvPr>
            <p:ph idx="1" type="body"/>
          </p:nvPr>
        </p:nvSpPr>
        <p:spPr>
          <a:xfrm>
            <a:off x="928000" y="2178300"/>
            <a:ext cx="3778200" cy="1670100"/>
          </a:xfrm>
          <a:prstGeom prst="rect">
            <a:avLst/>
          </a:prstGeom>
          <a:gradFill>
            <a:gsLst>
              <a:gs pos="0">
                <a:srgbClr val="FABA86"/>
              </a:gs>
              <a:gs pos="100000">
                <a:srgbClr val="E97414"/>
              </a:gs>
            </a:gsLst>
            <a:lin ang="5400012" scaled="0"/>
          </a:gradFill>
          <a:ln cap="flat" cmpd="sng" w="9525">
            <a:solidFill>
              <a:srgbClr val="783F0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400"/>
              <a:t>Control System</a:t>
            </a:r>
            <a:endParaRPr sz="24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The current control system doesn’t effect the system’s output.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Diode may be the problem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Switching to a lower resistor to improve response.</a:t>
            </a:r>
            <a:endParaRPr sz="1800"/>
          </a:p>
        </p:txBody>
      </p:sp>
      <p:sp>
        <p:nvSpPr>
          <p:cNvPr id="188" name="Google Shape;188;g20382d93807_0_22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DC-DC Converter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Tarik Dawson</a:t>
            </a:r>
            <a:endParaRPr sz="2980"/>
          </a:p>
        </p:txBody>
      </p:sp>
      <p:sp>
        <p:nvSpPr>
          <p:cNvPr id="189" name="Google Shape;189;g20382d93807_0_22"/>
          <p:cNvSpPr txBox="1"/>
          <p:nvPr>
            <p:ph idx="1" type="body"/>
          </p:nvPr>
        </p:nvSpPr>
        <p:spPr>
          <a:xfrm>
            <a:off x="928000" y="3965925"/>
            <a:ext cx="3778200" cy="1460700"/>
          </a:xfrm>
          <a:prstGeom prst="rect">
            <a:avLst/>
          </a:prstGeom>
          <a:gradFill>
            <a:gsLst>
              <a:gs pos="0">
                <a:srgbClr val="B7CE88"/>
              </a:gs>
              <a:gs pos="100000">
                <a:srgbClr val="768F4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rgbClr val="274E1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400"/>
              <a:t>Sensors and </a:t>
            </a:r>
            <a:r>
              <a:rPr lang="en-US" sz="2400"/>
              <a:t>Switches</a:t>
            </a:r>
            <a:endParaRPr sz="24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Sensors added into main subsystem PCB.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The switch must be added into the PCB next.</a:t>
            </a:r>
            <a:endParaRPr sz="1500"/>
          </a:p>
        </p:txBody>
      </p:sp>
      <p:pic>
        <p:nvPicPr>
          <p:cNvPr id="190" name="Google Shape;190;g20382d93807_0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0479" y="3158100"/>
            <a:ext cx="3927101" cy="262125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g20382d93807_0_22"/>
          <p:cNvSpPr txBox="1"/>
          <p:nvPr>
            <p:ph idx="1" type="body"/>
          </p:nvPr>
        </p:nvSpPr>
        <p:spPr>
          <a:xfrm>
            <a:off x="928000" y="5544150"/>
            <a:ext cx="3778200" cy="1054500"/>
          </a:xfrm>
          <a:prstGeom prst="rect">
            <a:avLst/>
          </a:prstGeom>
          <a:gradFill>
            <a:gsLst>
              <a:gs pos="0">
                <a:srgbClr val="7DC3D6"/>
              </a:gs>
              <a:gs pos="100000">
                <a:srgbClr val="398397"/>
              </a:gs>
            </a:gsLst>
            <a:lin ang="5400012" scaled="0"/>
          </a:gradFill>
          <a:ln cap="flat" cmpd="sng" w="9525">
            <a:solidFill>
              <a:srgbClr val="0C58D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en-US" sz="2400"/>
              <a:t>Functionality</a:t>
            </a:r>
            <a:endParaRPr sz="2400"/>
          </a:p>
          <a:p>
            <a:pPr indent="-323850" lvl="0" marL="4572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System produces 12V and works as intended other than the control system.</a:t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20382d93807_0_6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Parts Ordering Status</a:t>
            </a:r>
            <a:endParaRPr/>
          </a:p>
        </p:txBody>
      </p:sp>
      <p:sp>
        <p:nvSpPr>
          <p:cNvPr id="197" name="Google Shape;197;g20382d93807_0_6"/>
          <p:cNvSpPr txBox="1"/>
          <p:nvPr/>
        </p:nvSpPr>
        <p:spPr>
          <a:xfrm>
            <a:off x="1716275" y="1924225"/>
            <a:ext cx="53652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Sensor and switch parts are being ordered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 components for the main PCB are ordered and received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fec89b1211_0_4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DC-AC Inverter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Clement Ong</a:t>
            </a:r>
            <a:endParaRPr sz="2980"/>
          </a:p>
        </p:txBody>
      </p:sp>
      <p:graphicFrame>
        <p:nvGraphicFramePr>
          <p:cNvPr id="203" name="Google Shape;203;g1fec89b1211_0_41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{14E69FB0-E0D0-4C90-B6C5-B800897608D6}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MCU Code is producing PWM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Changed MOSFETs on PerfBoard (H-bridge)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Found a transformer suitable for project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PCB design finalized</a:t>
                      </a:r>
                      <a:endParaRPr sz="15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PWM waveform not exactly </a:t>
                      </a:r>
                      <a:r>
                        <a:rPr lang="en-US" sz="1500"/>
                        <a:t>accurate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Testing H-bridge with the new MOSFETs</a:t>
                      </a:r>
                      <a:endParaRPr sz="15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033b59ffd0_0_0"/>
          <p:cNvSpPr txBox="1"/>
          <p:nvPr>
            <p:ph idx="1" type="body"/>
          </p:nvPr>
        </p:nvSpPr>
        <p:spPr>
          <a:xfrm>
            <a:off x="609600" y="2212825"/>
            <a:ext cx="2252700" cy="4077000"/>
          </a:xfrm>
          <a:prstGeom prst="rect">
            <a:avLst/>
          </a:prstGeom>
          <a:solidFill>
            <a:srgbClr val="CCCCCC"/>
          </a:solidFill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1500"/>
              <a:t>MCU</a:t>
            </a:r>
            <a:endParaRPr b="1" sz="1500"/>
          </a:p>
          <a:p>
            <a:pPr indent="-323850" lvl="0" marL="3429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dsPIC30F2010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Producing PWM, but large gap after each cycle 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Currently debugging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1500"/>
          </a:p>
        </p:txBody>
      </p:sp>
      <p:sp>
        <p:nvSpPr>
          <p:cNvPr id="209" name="Google Shape;209;g2033b59ffd0_0_0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DC-AC Inverter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Clement Ong</a:t>
            </a:r>
            <a:endParaRPr sz="2980"/>
          </a:p>
        </p:txBody>
      </p:sp>
      <p:sp>
        <p:nvSpPr>
          <p:cNvPr id="210" name="Google Shape;210;g2033b59ffd0_0_0"/>
          <p:cNvSpPr txBox="1"/>
          <p:nvPr>
            <p:ph idx="1" type="body"/>
          </p:nvPr>
        </p:nvSpPr>
        <p:spPr>
          <a:xfrm>
            <a:off x="3542375" y="2212825"/>
            <a:ext cx="2252700" cy="4077000"/>
          </a:xfrm>
          <a:prstGeom prst="rect">
            <a:avLst/>
          </a:prstGeom>
          <a:solidFill>
            <a:srgbClr val="EA9999"/>
          </a:solidFill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1500"/>
              <a:t>H-Bridge</a:t>
            </a:r>
            <a:endParaRPr b="1" sz="1500"/>
          </a:p>
          <a:p>
            <a:pPr indent="-323850" lvl="0" marL="3429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Built and tested on PerfBoard in 403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Losses signal at MOSFETs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Maybe V_gs not met, so full current could not flow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Changing to low power MOSFETs and testing again</a:t>
            </a:r>
            <a:endParaRPr sz="1500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sz="1500"/>
          </a:p>
        </p:txBody>
      </p:sp>
      <p:sp>
        <p:nvSpPr>
          <p:cNvPr id="211" name="Google Shape;211;g2033b59ffd0_0_0"/>
          <p:cNvSpPr txBox="1"/>
          <p:nvPr>
            <p:ph idx="1" type="body"/>
          </p:nvPr>
        </p:nvSpPr>
        <p:spPr>
          <a:xfrm>
            <a:off x="6475150" y="2212825"/>
            <a:ext cx="2252700" cy="4077000"/>
          </a:xfrm>
          <a:prstGeom prst="rect">
            <a:avLst/>
          </a:prstGeom>
          <a:solidFill>
            <a:srgbClr val="B6D7A8"/>
          </a:solidFill>
          <a:ln cap="flat" cmpd="sng" w="28575">
            <a:solidFill>
              <a:srgbClr val="38761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 sz="1500"/>
              <a:t>Transformer</a:t>
            </a:r>
            <a:endParaRPr b="1" sz="1500"/>
          </a:p>
          <a:p>
            <a:pPr indent="-323850" lvl="0" marL="342900" rtl="0" algn="l">
              <a:spcBef>
                <a:spcPts val="36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Found transformer suitable for project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100VA, 1:10</a:t>
            </a:r>
            <a:endParaRPr sz="1500"/>
          </a:p>
          <a:p>
            <a:pPr indent="-323850" lvl="0" marL="342900" rtl="0" algn="l">
              <a:spcBef>
                <a:spcPts val="0"/>
              </a:spcBef>
              <a:spcAft>
                <a:spcPts val="0"/>
              </a:spcAft>
              <a:buSzPts val="1500"/>
              <a:buChar char="•"/>
            </a:pPr>
            <a:r>
              <a:rPr lang="en-US" sz="1500"/>
              <a:t>Decided to take out of PCB</a:t>
            </a:r>
            <a:endParaRPr sz="1500"/>
          </a:p>
        </p:txBody>
      </p:sp>
      <p:pic>
        <p:nvPicPr>
          <p:cNvPr id="212" name="Google Shape;212;g2033b59ffd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29251" y="4492313"/>
            <a:ext cx="1944500" cy="1723539"/>
          </a:xfrm>
          <a:prstGeom prst="rect">
            <a:avLst/>
          </a:prstGeom>
          <a:noFill/>
          <a:ln>
            <a:noFill/>
          </a:ln>
        </p:spPr>
      </p:pic>
      <p:pic>
        <p:nvPicPr>
          <p:cNvPr id="213" name="Google Shape;213;g2033b59ffd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700" y="4640650"/>
            <a:ext cx="1944496" cy="1570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g2033b59ffd0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4034025" y="4602725"/>
            <a:ext cx="1265525" cy="195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033b59ffd0_0_9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Parts Ordering Status</a:t>
            </a:r>
            <a:endParaRPr/>
          </a:p>
        </p:txBody>
      </p:sp>
      <p:sp>
        <p:nvSpPr>
          <p:cNvPr id="220" name="Google Shape;220;g2033b59ffd0_0_9"/>
          <p:cNvSpPr txBox="1"/>
          <p:nvPr/>
        </p:nvSpPr>
        <p:spPr>
          <a:xfrm>
            <a:off x="974550" y="1798725"/>
            <a:ext cx="72819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Ordered and Received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MCU, MOSFETs (old and new), Drivers, Re</a:t>
            </a:r>
            <a:r>
              <a:rPr lang="en-US"/>
              <a:t>sistors</a:t>
            </a:r>
            <a:r>
              <a:rPr lang="en-US"/>
              <a:t>, Capacitors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Not Ordered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Transformer, PCB, extra parts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ec89b1211_0_3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Website and </a:t>
            </a:r>
            <a:r>
              <a:rPr lang="en-US"/>
              <a:t>Android</a:t>
            </a:r>
            <a:r>
              <a:rPr lang="en-US"/>
              <a:t>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Nathan Gil</a:t>
            </a:r>
            <a:endParaRPr sz="2980"/>
          </a:p>
        </p:txBody>
      </p:sp>
      <p:graphicFrame>
        <p:nvGraphicFramePr>
          <p:cNvPr id="226" name="Google Shape;226;g1fec89b1211_0_35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{14E69FB0-E0D0-4C90-B6C5-B800897608D6}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15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Completed connection between UI and Firebase backend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Successfully able to get Website up and Android App on android for validation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Completed stylistic touches to UI (login page, graphs, etc.)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Completed </a:t>
                      </a:r>
                      <a:r>
                        <a:rPr lang="en-US" sz="1800"/>
                        <a:t>Authentication for Users via Email &amp; Password</a:t>
                      </a:r>
                      <a:r>
                        <a:rPr lang="en-US" sz="1800"/>
                        <a:t>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Organized database by User with their Data / Preferences 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Work with Lauren to get ESP32 and backend bi-directionally communicating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Have ESP32 receive </a:t>
                      </a:r>
                      <a:r>
                        <a:rPr lang="en-US" sz="1800"/>
                        <a:t>authenticated</a:t>
                      </a:r>
                      <a:r>
                        <a:rPr lang="en-US" sz="1800"/>
                        <a:t> user, have backend </a:t>
                      </a:r>
                      <a:r>
                        <a:rPr lang="en-US" sz="1800"/>
                        <a:t>authenticate</a:t>
                      </a:r>
                      <a:r>
                        <a:rPr lang="en-US" sz="1800"/>
                        <a:t> ESP32 current user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Get data from ESP32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7"/>
          <p:cNvSpPr txBox="1"/>
          <p:nvPr/>
        </p:nvSpPr>
        <p:spPr>
          <a:xfrm>
            <a:off x="0" y="1852875"/>
            <a:ext cx="5315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UI Design for Android and Website Application: </a:t>
            </a:r>
            <a:endParaRPr b="1"/>
          </a:p>
        </p:txBody>
      </p:sp>
      <p:sp>
        <p:nvSpPr>
          <p:cNvPr id="232" name="Google Shape;232;p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Website and Android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Nathan Gil</a:t>
            </a:r>
            <a:endParaRPr sz="2980"/>
          </a:p>
        </p:txBody>
      </p:sp>
      <p:pic>
        <p:nvPicPr>
          <p:cNvPr id="233" name="Google Shape;233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950" y="2826600"/>
            <a:ext cx="6096000" cy="294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8325" y="2046177"/>
            <a:ext cx="2047875" cy="437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eecfc75ffe_0_5"/>
          <p:cNvSpPr txBox="1"/>
          <p:nvPr/>
        </p:nvSpPr>
        <p:spPr>
          <a:xfrm>
            <a:off x="0" y="1852875"/>
            <a:ext cx="53154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dk1"/>
                </a:solidFill>
              </a:rPr>
              <a:t>UI Authentication for Android and Website Application: </a:t>
            </a:r>
            <a:endParaRPr b="1"/>
          </a:p>
        </p:txBody>
      </p:sp>
      <p:sp>
        <p:nvSpPr>
          <p:cNvPr id="240" name="Google Shape;240;g1eecfc75ffe_0_5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Website and Android App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Nathan Gil</a:t>
            </a:r>
            <a:endParaRPr sz="2980"/>
          </a:p>
        </p:txBody>
      </p:sp>
      <p:pic>
        <p:nvPicPr>
          <p:cNvPr id="241" name="Google Shape;241;g1eecfc75ffe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6450" y="2482409"/>
            <a:ext cx="4235550" cy="2206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2" name="Google Shape;242;g1eecfc75ffe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482400"/>
            <a:ext cx="4301753" cy="2206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g1eecfc75ffe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450" y="4688425"/>
            <a:ext cx="4235550" cy="217208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g1eecfc75ffe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2000" y="4688425"/>
            <a:ext cx="4301750" cy="217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eecfc75ffe_0_28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51" name="Google Shape;251;g1eecfc75ffe_0_28"/>
          <p:cNvGraphicFramePr/>
          <p:nvPr/>
        </p:nvGraphicFramePr>
        <p:xfrm>
          <a:off x="146250" y="109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{C045A835-BF2B-4061-807C-115CDE60CFA7}</a:tableStyleId>
              </a:tblPr>
              <a:tblGrid>
                <a:gridCol w="1477750"/>
                <a:gridCol w="1477750"/>
                <a:gridCol w="1477750"/>
                <a:gridCol w="1477750"/>
                <a:gridCol w="1477750"/>
                <a:gridCol w="14777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Paragraph #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Test Name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Success Criteria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Methodology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Status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Responsible Engineer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Solar Panel Maximum Output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The Solar/battery power system functions when connected to a 220W source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Connect a 220W source to the solar/battery system and check node data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Clement Ong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Range of Loads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can power a device consuming up to 100W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Plug a 100W load into either the DC or AC output.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Switch Check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will switch to battery power when the solar panel is not producing enough; system will open switch when solar panel is not producing; and the system will open the load switch when the battery is charging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Observe voltage output using voltage sensor (voltage divider), update status through MCU</a:t>
                      </a:r>
                      <a:endParaRPr sz="1000">
                        <a:solidFill>
                          <a:schemeClr val="dk1"/>
                        </a:solidFill>
                        <a:highlight>
                          <a:srgbClr val="FFFFFF"/>
                        </a:highlight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Lauren Lugo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AC Output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AC output will be identical to standard US AC outlet power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Use a multimeter to test the AC output of the system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Clement Ong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Max Power Point Track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can track the max power the solar panel can give the system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Track power through system, using voltage dividers and current sensors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Lauren Lugo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ecfc75ffe_0_41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58" name="Google Shape;258;g1eecfc75ffe_0_41"/>
          <p:cNvGraphicFramePr/>
          <p:nvPr/>
        </p:nvGraphicFramePr>
        <p:xfrm>
          <a:off x="146250" y="109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{C045A835-BF2B-4061-807C-115CDE60CFA7}</a:tableStyleId>
              </a:tblPr>
              <a:tblGrid>
                <a:gridCol w="1477750"/>
                <a:gridCol w="1477750"/>
                <a:gridCol w="1477750"/>
                <a:gridCol w="1477750"/>
                <a:gridCol w="1477750"/>
                <a:gridCol w="14777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Paragraph #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Test Name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Success Criteria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Methodology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Status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Responsible Engineer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3.2.1.6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Shut Off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disconnects when not enough power is being supplied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Disconnect all inputs and ensure all switches </a:t>
                      </a:r>
                      <a:r>
                        <a:rPr lang="en-US" sz="1000"/>
                        <a:t>receive</a:t>
                      </a:r>
                      <a:r>
                        <a:rPr lang="en-US" sz="1000"/>
                        <a:t> no power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Lauren Lugo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3.2.2.1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Mass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will be no heavier than 32 kilograms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Weigh the whole system with the solar panel included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</a:t>
                      </a:r>
                      <a:r>
                        <a:rPr lang="en-US" sz="1000"/>
                        <a:t>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3.2.3.1.1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Power </a:t>
                      </a:r>
                      <a:r>
                        <a:rPr lang="en-US" sz="1000"/>
                        <a:t>Consumption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The system will not consume more than 260W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allow the system to charge with no load, if the battery charges at all, success criteria is </a:t>
                      </a:r>
                      <a:r>
                        <a:rPr lang="en-US" sz="1000"/>
                        <a:t>fulfilled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Lauren Lugo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3.2.3.1.2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Input Voltage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works with input voltage from 20V to 60V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Connect load to the system in complete darkness and when the solar panel produces max voltage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3.2.3.2.1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Data Output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The website/application subsystem is </a:t>
                      </a:r>
                      <a:r>
                        <a:rPr lang="en-US" sz="1000"/>
                        <a:t>receiving</a:t>
                      </a:r>
                      <a:r>
                        <a:rPr lang="en-US" sz="1000"/>
                        <a:t> data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Run system normally. If the website is getting data, success criteria is </a:t>
                      </a:r>
                      <a:r>
                        <a:rPr lang="en-US" sz="1000"/>
                        <a:t>fulfilled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3.2.3.2.2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Diagnostic Output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The website/application subsystem is receiving data dynamically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Run system normally. If the website is getting internal data, success criteria is </a:t>
                      </a:r>
                      <a:r>
                        <a:rPr lang="en-US" sz="1000"/>
                        <a:t>fulfilled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 </a:t>
            </a:r>
            <a:endParaRPr/>
          </a:p>
        </p:txBody>
      </p:sp>
      <p:sp>
        <p:nvSpPr>
          <p:cNvPr id="66" name="Google Shape;66;p2"/>
          <p:cNvSpPr txBox="1"/>
          <p:nvPr>
            <p:ph idx="1" type="body"/>
          </p:nvPr>
        </p:nvSpPr>
        <p:spPr>
          <a:xfrm>
            <a:off x="457200" y="2049275"/>
            <a:ext cx="5263500" cy="463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Problem Statement: </a:t>
            </a:r>
            <a:endParaRPr sz="2000"/>
          </a:p>
          <a:p>
            <a:pPr indent="-298450" lvl="1" marL="74295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sz="2000"/>
              <a:t>Provide the user with an independent solar power generating system that can charge both AC and DC devices </a:t>
            </a:r>
            <a:endParaRPr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/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SzPts val="2000"/>
              <a:buChar char="•"/>
            </a:pPr>
            <a:r>
              <a:rPr lang="en-US" sz="2000"/>
              <a:t>Solution proposal: </a:t>
            </a:r>
            <a:endParaRPr sz="2000"/>
          </a:p>
          <a:p>
            <a:pPr indent="-298450" lvl="1" marL="742950" rtl="0" algn="l">
              <a:spcBef>
                <a:spcPts val="0"/>
              </a:spcBef>
              <a:spcAft>
                <a:spcPts val="0"/>
              </a:spcAft>
              <a:buSzPts val="2000"/>
              <a:buChar char="–"/>
            </a:pPr>
            <a:r>
              <a:rPr lang="en-US" sz="2000"/>
              <a:t>Develop independent power grid using a solar panel that can charge the majority of items throughout the day and night. Both AC and DC power provided. </a:t>
            </a:r>
            <a:endParaRPr sz="2200"/>
          </a:p>
        </p:txBody>
      </p:sp>
      <p:pic>
        <p:nvPicPr>
          <p:cNvPr id="67" name="Google Shape;6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20575" y="2260400"/>
            <a:ext cx="3283175" cy="270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eecfc75ffe_0_50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65" name="Google Shape;265;g1eecfc75ffe_0_50"/>
          <p:cNvGraphicFramePr/>
          <p:nvPr/>
        </p:nvGraphicFramePr>
        <p:xfrm>
          <a:off x="146250" y="109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{C045A835-BF2B-4061-807C-115CDE60CFA7}</a:tableStyleId>
              </a:tblPr>
              <a:tblGrid>
                <a:gridCol w="1477750"/>
                <a:gridCol w="1477750"/>
                <a:gridCol w="1477750"/>
                <a:gridCol w="1477750"/>
                <a:gridCol w="1477750"/>
                <a:gridCol w="14777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Paragraph #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Test Name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Success Criteria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Methodology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Status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Responsible Engineer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3.2.4.1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Thermal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works in the temperature range of -15 to 50 degrees Celsius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system functionality at -15C and 50 using heating and cooling device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3.2.4.2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Rain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works in the rain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system functionality in the rain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3.2.4.3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Humidity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works for all humidity levels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system functionality from 0% humidity to 100% in increments of 25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Database Operations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Firebase Backend Database successfully receives and categorizes data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database functionality by measuring voltage, power, etc. directly and matching it to database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Application and Website Post Request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Website and Application successfully pulls data from firebase backend database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by outputting to the local console of website and app to confirm correct data is being pull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Display of Crucial Data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Application and Website provides correct data depending on day, week, and month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Compare display data to database, and physical </a:t>
                      </a:r>
                      <a:r>
                        <a:rPr lang="en-US" sz="1000"/>
                        <a:t>components</a:t>
                      </a:r>
                      <a:r>
                        <a:rPr lang="en-US" sz="1000"/>
                        <a:t> in real time (updates dynamically)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eecfc75ffe_0_57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72" name="Google Shape;272;g1eecfc75ffe_0_57"/>
          <p:cNvGraphicFramePr/>
          <p:nvPr/>
        </p:nvGraphicFramePr>
        <p:xfrm>
          <a:off x="146250" y="109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{C045A835-BF2B-4061-807C-115CDE60CFA7}</a:tableStyleId>
              </a:tblPr>
              <a:tblGrid>
                <a:gridCol w="1477750"/>
                <a:gridCol w="1477750"/>
                <a:gridCol w="1477750"/>
                <a:gridCol w="1477750"/>
                <a:gridCol w="1477750"/>
                <a:gridCol w="14777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Paragraph #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Test Name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Success Criteria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Methodology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Status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Responsible Engineer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Physical Requirement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Website and Application works on android phone along with displaying properly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app and website on Android physical phone and </a:t>
                      </a:r>
                      <a:r>
                        <a:rPr lang="en-US" sz="1000"/>
                        <a:t>interact</a:t>
                      </a:r>
                      <a:r>
                        <a:rPr lang="en-US" sz="1000"/>
                        <a:t> with the applications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3.2.5.5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User Authentication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Website and App will check if a user exist and if the new </a:t>
                      </a:r>
                      <a:r>
                        <a:rPr lang="en-US" sz="1000"/>
                        <a:t>username</a:t>
                      </a:r>
                      <a:r>
                        <a:rPr lang="en-US" sz="1000"/>
                        <a:t> is already used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application and check firebase authentication database to see new user and current users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3.2.5.6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Existing User Authentication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Website and App will check if email is correct format, if user has right password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by creating a user, and trying to login with wrong password and try and make a fake email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Nathan Gil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N/A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Full system demo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System converts solar power to usable AC or DC power while charging a battery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Place solar panel under the sun and check outputs on both the DC and AC terminals.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Not Tested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Full team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3.2.6.1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Feedback Validation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converter uses feedback from the MPPT to adjust output voltage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Vary the feedback voltage and observe if it has an effect on the output voltage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3.2.6.2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Load Current Validation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converter supplies 12V up to 20 Amps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Attach the system to an Eload and test the system from 0 amps to 20 amps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 Failed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eecfc75ffe_0_64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graphicFrame>
        <p:nvGraphicFramePr>
          <p:cNvPr id="279" name="Google Shape;279;g1eecfc75ffe_0_64"/>
          <p:cNvGraphicFramePr/>
          <p:nvPr/>
        </p:nvGraphicFramePr>
        <p:xfrm>
          <a:off x="146250" y="1098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{C045A835-BF2B-4061-807C-115CDE60CFA7}</a:tableStyleId>
              </a:tblPr>
              <a:tblGrid>
                <a:gridCol w="1477750"/>
                <a:gridCol w="1477750"/>
                <a:gridCol w="1477750"/>
                <a:gridCol w="1477750"/>
                <a:gridCol w="1477750"/>
                <a:gridCol w="1477750"/>
              </a:tblGrid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Paragraph #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Test Name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Success Criteria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Methodology 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Status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Responsible Engineer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3.2.6.3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Input Range Validation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converter works as intended with an input of 20V to 60V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Vary the input from 20 to 60 volts using high current power supply and record the results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3.2.6.4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DC-DC efficiency Validation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Efficiency is around 75%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Measure power input and power output, then calculate efficiency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Testing Success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/>
                        <a:t>Tarik Dawson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eecfc75ffe_0_20"/>
          <p:cNvSpPr txBox="1"/>
          <p:nvPr>
            <p:ph type="title"/>
          </p:nvPr>
        </p:nvSpPr>
        <p:spPr>
          <a:xfrm>
            <a:off x="3293950" y="18910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285" name="Google Shape;285;g1eecfc75ffe_0_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350" y="884825"/>
            <a:ext cx="5992050" cy="578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0"/>
          <p:cNvSpPr txBox="1"/>
          <p:nvPr>
            <p:ph idx="1" type="body"/>
          </p:nvPr>
        </p:nvSpPr>
        <p:spPr>
          <a:xfrm>
            <a:off x="457200" y="1001370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 You!</a:t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Questions?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3"/>
          <p:cNvSpPr txBox="1"/>
          <p:nvPr>
            <p:ph type="title"/>
          </p:nvPr>
        </p:nvSpPr>
        <p:spPr>
          <a:xfrm>
            <a:off x="-712100" y="781225"/>
            <a:ext cx="7028700" cy="68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 sz="2900"/>
              <a:t>Project/Subsystem Overview </a:t>
            </a:r>
            <a:endParaRPr sz="2900"/>
          </a:p>
        </p:txBody>
      </p:sp>
      <p:sp>
        <p:nvSpPr>
          <p:cNvPr id="73" name="Google Shape;73;p3"/>
          <p:cNvSpPr/>
          <p:nvPr/>
        </p:nvSpPr>
        <p:spPr>
          <a:xfrm>
            <a:off x="523325" y="221440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Solar Panel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" name="Google Shape;74;p3"/>
          <p:cNvSpPr/>
          <p:nvPr/>
        </p:nvSpPr>
        <p:spPr>
          <a:xfrm>
            <a:off x="958150" y="429630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MPPT Algorithm (MCU)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" name="Google Shape;75;p3"/>
          <p:cNvSpPr/>
          <p:nvPr/>
        </p:nvSpPr>
        <p:spPr>
          <a:xfrm>
            <a:off x="2842475" y="429630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Voltage Regulation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" name="Google Shape;76;p3"/>
          <p:cNvSpPr/>
          <p:nvPr/>
        </p:nvSpPr>
        <p:spPr>
          <a:xfrm>
            <a:off x="2842475" y="325535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DAC 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2842475" y="221440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DC-DC Converter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8" name="Google Shape;78;p3"/>
          <p:cNvSpPr/>
          <p:nvPr/>
        </p:nvSpPr>
        <p:spPr>
          <a:xfrm>
            <a:off x="5611675" y="2216338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DC Load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" name="Google Shape;79;p3"/>
          <p:cNvSpPr/>
          <p:nvPr/>
        </p:nvSpPr>
        <p:spPr>
          <a:xfrm>
            <a:off x="5611675" y="3310275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Batteries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" name="Google Shape;80;p3"/>
          <p:cNvSpPr/>
          <p:nvPr/>
        </p:nvSpPr>
        <p:spPr>
          <a:xfrm>
            <a:off x="5525475" y="1316750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DC-AC Inverter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1" name="Google Shape;81;p3"/>
          <p:cNvSpPr/>
          <p:nvPr/>
        </p:nvSpPr>
        <p:spPr>
          <a:xfrm>
            <a:off x="958150" y="5577575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Computer Application	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3"/>
          <p:cNvSpPr/>
          <p:nvPr/>
        </p:nvSpPr>
        <p:spPr>
          <a:xfrm>
            <a:off x="2561300" y="5577575"/>
            <a:ext cx="1289100" cy="600300"/>
          </a:xfrm>
          <a:prstGeom prst="rect">
            <a:avLst/>
          </a:prstGeom>
          <a:solidFill>
            <a:srgbClr val="EEECE1"/>
          </a:solidFill>
          <a:ln cap="flat" cmpd="sng" w="9525">
            <a:solidFill>
              <a:srgbClr val="1F497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Times New Roman"/>
                <a:ea typeface="Times New Roman"/>
                <a:cs typeface="Times New Roman"/>
                <a:sym typeface="Times New Roman"/>
              </a:rPr>
              <a:t>Phone Application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cxnSp>
        <p:nvCxnSpPr>
          <p:cNvPr id="83" name="Google Shape;83;p3"/>
          <p:cNvCxnSpPr/>
          <p:nvPr/>
        </p:nvCxnSpPr>
        <p:spPr>
          <a:xfrm flipH="1">
            <a:off x="4948250" y="1362200"/>
            <a:ext cx="9900" cy="3345600"/>
          </a:xfrm>
          <a:prstGeom prst="straightConnector1">
            <a:avLst/>
          </a:prstGeom>
          <a:noFill/>
          <a:ln cap="flat" cmpd="sng" w="38100">
            <a:solidFill>
              <a:srgbClr val="1F497D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3"/>
          <p:cNvCxnSpPr>
            <a:stCxn id="73" idx="3"/>
            <a:endCxn id="77" idx="1"/>
          </p:cNvCxnSpPr>
          <p:nvPr/>
        </p:nvCxnSpPr>
        <p:spPr>
          <a:xfrm>
            <a:off x="1812425" y="2514550"/>
            <a:ext cx="1030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5" name="Google Shape;85;p3"/>
          <p:cNvCxnSpPr/>
          <p:nvPr/>
        </p:nvCxnSpPr>
        <p:spPr>
          <a:xfrm flipH="1">
            <a:off x="2095150" y="2528275"/>
            <a:ext cx="9600" cy="17514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6" name="Google Shape;86;p3"/>
          <p:cNvCxnSpPr/>
          <p:nvPr/>
        </p:nvCxnSpPr>
        <p:spPr>
          <a:xfrm flipH="1" rot="10800000">
            <a:off x="4963050" y="2514100"/>
            <a:ext cx="633900" cy="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7" name="Google Shape;87;p3"/>
          <p:cNvCxnSpPr/>
          <p:nvPr/>
        </p:nvCxnSpPr>
        <p:spPr>
          <a:xfrm>
            <a:off x="4938275" y="3555500"/>
            <a:ext cx="6636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8" name="Google Shape;88;p3"/>
          <p:cNvCxnSpPr>
            <a:stCxn id="77" idx="3"/>
          </p:cNvCxnSpPr>
          <p:nvPr/>
        </p:nvCxnSpPr>
        <p:spPr>
          <a:xfrm>
            <a:off x="4131575" y="2514550"/>
            <a:ext cx="787200" cy="39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3"/>
          <p:cNvCxnSpPr>
            <a:stCxn id="74" idx="3"/>
            <a:endCxn id="75" idx="1"/>
          </p:cNvCxnSpPr>
          <p:nvPr/>
        </p:nvCxnSpPr>
        <p:spPr>
          <a:xfrm>
            <a:off x="2247250" y="4596450"/>
            <a:ext cx="5952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3"/>
          <p:cNvCxnSpPr>
            <a:stCxn id="75" idx="0"/>
            <a:endCxn id="76" idx="2"/>
          </p:cNvCxnSpPr>
          <p:nvPr/>
        </p:nvCxnSpPr>
        <p:spPr>
          <a:xfrm rot="10800000">
            <a:off x="3487025" y="3855600"/>
            <a:ext cx="0" cy="440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1" name="Google Shape;91;p3"/>
          <p:cNvCxnSpPr>
            <a:stCxn id="76" idx="0"/>
            <a:endCxn id="77" idx="2"/>
          </p:cNvCxnSpPr>
          <p:nvPr/>
        </p:nvCxnSpPr>
        <p:spPr>
          <a:xfrm rot="10800000">
            <a:off x="3487025" y="2814650"/>
            <a:ext cx="0" cy="4407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2" name="Google Shape;92;p3"/>
          <p:cNvCxnSpPr>
            <a:stCxn id="74" idx="2"/>
            <a:endCxn id="81" idx="0"/>
          </p:cNvCxnSpPr>
          <p:nvPr/>
        </p:nvCxnSpPr>
        <p:spPr>
          <a:xfrm>
            <a:off x="1602700" y="4896600"/>
            <a:ext cx="0" cy="68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3" name="Google Shape;93;p3"/>
          <p:cNvCxnSpPr>
            <a:stCxn id="74" idx="2"/>
            <a:endCxn id="82" idx="0"/>
          </p:cNvCxnSpPr>
          <p:nvPr/>
        </p:nvCxnSpPr>
        <p:spPr>
          <a:xfrm>
            <a:off x="1602700" y="4896600"/>
            <a:ext cx="1603200" cy="68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4" name="Google Shape;94;p3"/>
          <p:cNvSpPr txBox="1"/>
          <p:nvPr/>
        </p:nvSpPr>
        <p:spPr>
          <a:xfrm>
            <a:off x="1130675" y="3207175"/>
            <a:ext cx="90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674EA7"/>
                </a:solidFill>
              </a:rPr>
              <a:t>Lauren</a:t>
            </a:r>
            <a:endParaRPr b="1">
              <a:solidFill>
                <a:srgbClr val="674EA7"/>
              </a:solidFill>
            </a:endParaRPr>
          </a:p>
        </p:txBody>
      </p:sp>
      <p:sp>
        <p:nvSpPr>
          <p:cNvPr id="95" name="Google Shape;95;p3"/>
          <p:cNvSpPr/>
          <p:nvPr/>
        </p:nvSpPr>
        <p:spPr>
          <a:xfrm>
            <a:off x="2724625" y="2085137"/>
            <a:ext cx="4407900" cy="938400"/>
          </a:xfrm>
          <a:prstGeom prst="flowChartAlternateProcess">
            <a:avLst/>
          </a:prstGeom>
          <a:noFill/>
          <a:ln cap="flat" cmpd="sng" w="19050">
            <a:solidFill>
              <a:srgbClr val="6AA84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"/>
          <p:cNvSpPr/>
          <p:nvPr/>
        </p:nvSpPr>
        <p:spPr>
          <a:xfrm>
            <a:off x="5332050" y="1229475"/>
            <a:ext cx="3463500" cy="803700"/>
          </a:xfrm>
          <a:prstGeom prst="flowChartAlternateProcess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"/>
          <p:cNvSpPr/>
          <p:nvPr/>
        </p:nvSpPr>
        <p:spPr>
          <a:xfrm>
            <a:off x="638700" y="5253750"/>
            <a:ext cx="3916200" cy="1367700"/>
          </a:xfrm>
          <a:prstGeom prst="flowChartAlternateProcess">
            <a:avLst/>
          </a:prstGeom>
          <a:noFill/>
          <a:ln cap="flat" cmpd="sng" w="19050">
            <a:solidFill>
              <a:srgbClr val="1155C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3"/>
          <p:cNvSpPr txBox="1"/>
          <p:nvPr/>
        </p:nvSpPr>
        <p:spPr>
          <a:xfrm>
            <a:off x="737100" y="5253750"/>
            <a:ext cx="964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1155CC"/>
                </a:solidFill>
              </a:rPr>
              <a:t>Nathan </a:t>
            </a:r>
            <a:endParaRPr b="1">
              <a:solidFill>
                <a:srgbClr val="1155CC"/>
              </a:solidFill>
            </a:endParaRPr>
          </a:p>
        </p:txBody>
      </p:sp>
      <p:sp>
        <p:nvSpPr>
          <p:cNvPr id="99" name="Google Shape;99;p3"/>
          <p:cNvSpPr txBox="1"/>
          <p:nvPr/>
        </p:nvSpPr>
        <p:spPr>
          <a:xfrm>
            <a:off x="2724625" y="1623050"/>
            <a:ext cx="1092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38761D"/>
                </a:solidFill>
              </a:rPr>
              <a:t>Tarik</a:t>
            </a:r>
            <a:endParaRPr b="1">
              <a:solidFill>
                <a:srgbClr val="38761D"/>
              </a:solidFill>
            </a:endParaRPr>
          </a:p>
        </p:txBody>
      </p:sp>
      <p:sp>
        <p:nvSpPr>
          <p:cNvPr id="100" name="Google Shape;100;p3"/>
          <p:cNvSpPr txBox="1"/>
          <p:nvPr/>
        </p:nvSpPr>
        <p:spPr>
          <a:xfrm>
            <a:off x="5332050" y="9165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CC0000"/>
                </a:solidFill>
              </a:rPr>
              <a:t>Clement</a:t>
            </a:r>
            <a:endParaRPr b="1">
              <a:solidFill>
                <a:srgbClr val="CC0000"/>
              </a:solidFill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4869300" y="2184063"/>
            <a:ext cx="115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674EA7"/>
                </a:solidFill>
              </a:rPr>
              <a:t>Switch</a:t>
            </a:r>
            <a:endParaRPr b="1">
              <a:solidFill>
                <a:srgbClr val="674EA7"/>
              </a:solidFill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4875050" y="3555500"/>
            <a:ext cx="1150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674EA7"/>
                </a:solidFill>
              </a:rPr>
              <a:t>Switch</a:t>
            </a:r>
            <a:endParaRPr b="1">
              <a:solidFill>
                <a:srgbClr val="674EA7"/>
              </a:solidFill>
            </a:endParaRPr>
          </a:p>
        </p:txBody>
      </p:sp>
      <p:sp>
        <p:nvSpPr>
          <p:cNvPr id="103" name="Google Shape;103;p3"/>
          <p:cNvSpPr/>
          <p:nvPr/>
        </p:nvSpPr>
        <p:spPr>
          <a:xfrm>
            <a:off x="464275" y="3183600"/>
            <a:ext cx="6738600" cy="1890300"/>
          </a:xfrm>
          <a:prstGeom prst="roundRect">
            <a:avLst>
              <a:gd fmla="val 16667" name="adj"/>
            </a:avLst>
          </a:prstGeom>
          <a:noFill/>
          <a:ln cap="flat" cmpd="sng" w="28575">
            <a:solidFill>
              <a:srgbClr val="674EA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4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56"/>
              <a:buFont typeface="Arial"/>
              <a:buNone/>
            </a:pPr>
            <a:r>
              <a:rPr lang="en-US"/>
              <a:t>Major Project Changes for 404</a:t>
            </a:r>
            <a:endParaRPr/>
          </a:p>
        </p:txBody>
      </p:sp>
      <p:sp>
        <p:nvSpPr>
          <p:cNvPr id="109" name="Google Shape;109;p4"/>
          <p:cNvSpPr txBox="1"/>
          <p:nvPr/>
        </p:nvSpPr>
        <p:spPr>
          <a:xfrm>
            <a:off x="1985818" y="2231923"/>
            <a:ext cx="4168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No Major Changes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5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 </a:t>
            </a:r>
            <a:endParaRPr/>
          </a:p>
        </p:txBody>
      </p:sp>
      <p:grpSp>
        <p:nvGrpSpPr>
          <p:cNvPr id="115" name="Google Shape;115;p5"/>
          <p:cNvGrpSpPr/>
          <p:nvPr/>
        </p:nvGrpSpPr>
        <p:grpSpPr>
          <a:xfrm>
            <a:off x="2283710" y="2971800"/>
            <a:ext cx="1606073" cy="2315200"/>
            <a:chOff x="2283710" y="1574025"/>
            <a:chExt cx="1606073" cy="2315200"/>
          </a:xfrm>
        </p:grpSpPr>
        <p:cxnSp>
          <p:nvCxnSpPr>
            <p:cNvPr id="116" name="Google Shape;116;p5"/>
            <p:cNvCxnSpPr/>
            <p:nvPr/>
          </p:nvCxnSpPr>
          <p:spPr>
            <a:xfrm>
              <a:off x="315198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D5DD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17" name="Google Shape;117;p5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D5DD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18" name="Google Shape;118;p5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5"/>
            <p:cNvSpPr txBox="1"/>
            <p:nvPr/>
          </p:nvSpPr>
          <p:spPr>
            <a:xfrm>
              <a:off x="2404931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1" lang="en-US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Validate Individual Subsystems</a:t>
              </a:r>
              <a:endParaRPr b="1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0" name="Google Shape;120;p5"/>
            <p:cNvSpPr txBox="1"/>
            <p:nvPr/>
          </p:nvSpPr>
          <p:spPr>
            <a:xfrm>
              <a:off x="240738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Team will finalize and validate individual subsystems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1" name="Google Shape;121;p5"/>
            <p:cNvSpPr txBox="1"/>
            <p:nvPr/>
          </p:nvSpPr>
          <p:spPr>
            <a:xfrm>
              <a:off x="2480351" y="1574025"/>
              <a:ext cx="7185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(Ongoing)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2" name="Google Shape;122;p5"/>
          <p:cNvGrpSpPr/>
          <p:nvPr/>
        </p:nvGrpSpPr>
        <p:grpSpPr>
          <a:xfrm>
            <a:off x="3768859" y="2971800"/>
            <a:ext cx="1606073" cy="2315200"/>
            <a:chOff x="3768859" y="1574025"/>
            <a:chExt cx="1606073" cy="2315200"/>
          </a:xfrm>
        </p:grpSpPr>
        <p:cxnSp>
          <p:nvCxnSpPr>
            <p:cNvPr id="123" name="Google Shape;123;p5"/>
            <p:cNvCxnSpPr/>
            <p:nvPr/>
          </p:nvCxnSpPr>
          <p:spPr>
            <a:xfrm>
              <a:off x="4637135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4" name="Google Shape;124;p5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25" name="Google Shape;125;p5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5"/>
            <p:cNvSpPr txBox="1"/>
            <p:nvPr/>
          </p:nvSpPr>
          <p:spPr>
            <a:xfrm>
              <a:off x="3911103" y="279047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Integration Between Subsystems</a:t>
              </a:r>
              <a:endParaRPr b="1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7" name="Google Shape;127;p5"/>
            <p:cNvSpPr txBox="1"/>
            <p:nvPr/>
          </p:nvSpPr>
          <p:spPr>
            <a:xfrm>
              <a:off x="389244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ESP32 and Database is undergoing integration for bi-direction communication. Sensors/switches undergoing integration between DC-DC and ESP32.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8" name="Google Shape;128;p5"/>
            <p:cNvSpPr txBox="1"/>
            <p:nvPr/>
          </p:nvSpPr>
          <p:spPr>
            <a:xfrm>
              <a:off x="3813725" y="1574025"/>
              <a:ext cx="870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(Ongoing)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9" name="Google Shape;129;p5"/>
          <p:cNvGrpSpPr/>
          <p:nvPr/>
        </p:nvGrpSpPr>
        <p:grpSpPr>
          <a:xfrm>
            <a:off x="6741789" y="2971800"/>
            <a:ext cx="1606073" cy="2315200"/>
            <a:chOff x="6741789" y="1574025"/>
            <a:chExt cx="1606073" cy="2315200"/>
          </a:xfrm>
        </p:grpSpPr>
        <p:cxnSp>
          <p:nvCxnSpPr>
            <p:cNvPr id="130" name="Google Shape;130;p5"/>
            <p:cNvCxnSpPr/>
            <p:nvPr/>
          </p:nvCxnSpPr>
          <p:spPr>
            <a:xfrm>
              <a:off x="761006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1" name="Google Shape;131;p5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32" name="Google Shape;132;p5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5"/>
            <p:cNvSpPr txBox="1"/>
            <p:nvPr/>
          </p:nvSpPr>
          <p:spPr>
            <a:xfrm>
              <a:off x="6865689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Final Demo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4" name="Google Shape;134;p5"/>
            <p:cNvSpPr txBox="1"/>
            <p:nvPr/>
          </p:nvSpPr>
          <p:spPr>
            <a:xfrm>
              <a:off x="686813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Team will demo the final completed system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5" name="Google Shape;135;p5"/>
            <p:cNvSpPr txBox="1"/>
            <p:nvPr/>
          </p:nvSpPr>
          <p:spPr>
            <a:xfrm>
              <a:off x="6741798" y="1574025"/>
              <a:ext cx="9177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(Not Started)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6" name="Google Shape;136;p5"/>
          <p:cNvGrpSpPr/>
          <p:nvPr/>
        </p:nvGrpSpPr>
        <p:grpSpPr>
          <a:xfrm>
            <a:off x="796138" y="2971800"/>
            <a:ext cx="1606073" cy="2315200"/>
            <a:chOff x="796138" y="1574025"/>
            <a:chExt cx="1606073" cy="2315200"/>
          </a:xfrm>
        </p:grpSpPr>
        <p:sp>
          <p:nvSpPr>
            <p:cNvPr id="137" name="Google Shape;137;p5"/>
            <p:cNvSpPr txBox="1"/>
            <p:nvPr/>
          </p:nvSpPr>
          <p:spPr>
            <a:xfrm>
              <a:off x="915823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Finalize Subsystems </a:t>
              </a:r>
              <a:endParaRPr b="1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8" name="Google Shape;138;p5"/>
            <p:cNvSpPr txBox="1"/>
            <p:nvPr/>
          </p:nvSpPr>
          <p:spPr>
            <a:xfrm>
              <a:off x="918274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Team members have finalized their designs and making finishing touches on </a:t>
              </a: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 subsystem </a:t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9" name="Google Shape;139;p5"/>
            <p:cNvSpPr txBox="1"/>
            <p:nvPr/>
          </p:nvSpPr>
          <p:spPr>
            <a:xfrm>
              <a:off x="915825" y="1574025"/>
              <a:ext cx="7938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(Complete)</a:t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40" name="Google Shape;140;p5"/>
            <p:cNvGrpSpPr/>
            <p:nvPr/>
          </p:nvGrpSpPr>
          <p:grpSpPr>
            <a:xfrm>
              <a:off x="796138" y="1695421"/>
              <a:ext cx="1606073" cy="908429"/>
              <a:chOff x="796138" y="1695421"/>
              <a:chExt cx="1606073" cy="908429"/>
            </a:xfrm>
          </p:grpSpPr>
          <p:sp>
            <p:nvSpPr>
              <p:cNvPr id="141" name="Google Shape;141;p5"/>
              <p:cNvSpPr/>
              <p:nvPr/>
            </p:nvSpPr>
            <p:spPr>
              <a:xfrm flipH="1">
                <a:off x="796138" y="2306625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/>
                  <a:t>  </a:t>
                </a:r>
                <a:endParaRPr/>
              </a:p>
            </p:txBody>
          </p:sp>
          <p:sp>
            <p:nvSpPr>
              <p:cNvPr id="142" name="Google Shape;142;p5"/>
              <p:cNvSpPr/>
              <p:nvPr/>
            </p:nvSpPr>
            <p:spPr>
              <a:xfrm>
                <a:off x="796311" y="2460450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3876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43" name="Google Shape;143;p5"/>
              <p:cNvCxnSpPr/>
              <p:nvPr/>
            </p:nvCxnSpPr>
            <p:spPr>
              <a:xfrm>
                <a:off x="1664415" y="1695421"/>
                <a:ext cx="718500" cy="741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8761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44" name="Google Shape;144;p5"/>
          <p:cNvGrpSpPr/>
          <p:nvPr/>
        </p:nvGrpSpPr>
        <p:grpSpPr>
          <a:xfrm>
            <a:off x="5256641" y="2971800"/>
            <a:ext cx="1606073" cy="2315200"/>
            <a:chOff x="5256641" y="1574025"/>
            <a:chExt cx="1606073" cy="2315200"/>
          </a:xfrm>
        </p:grpSpPr>
        <p:cxnSp>
          <p:nvCxnSpPr>
            <p:cNvPr id="145" name="Google Shape;145;p5"/>
            <p:cNvCxnSpPr/>
            <p:nvPr/>
          </p:nvCxnSpPr>
          <p:spPr>
            <a:xfrm>
              <a:off x="6124917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6" name="Google Shape;146;p5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5"/>
            <p:cNvSpPr txBox="1"/>
            <p:nvPr/>
          </p:nvSpPr>
          <p:spPr>
            <a:xfrm>
              <a:off x="5377778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Validate System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9" name="Google Shape;149;p5"/>
            <p:cNvSpPr txBox="1"/>
            <p:nvPr/>
          </p:nvSpPr>
          <p:spPr>
            <a:xfrm>
              <a:off x="538022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Team will validate 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entire 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system to ensure 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accuracy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 and functionality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0" name="Google Shape;150;p5"/>
            <p:cNvSpPr txBox="1"/>
            <p:nvPr/>
          </p:nvSpPr>
          <p:spPr>
            <a:xfrm>
              <a:off x="5307977" y="1574025"/>
              <a:ext cx="8637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(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Not Started</a:t>
              </a: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)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fec89b1211_0_47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MPPT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Lauren Lugo</a:t>
            </a:r>
            <a:endParaRPr sz="2980"/>
          </a:p>
        </p:txBody>
      </p:sp>
      <p:graphicFrame>
        <p:nvGraphicFramePr>
          <p:cNvPr id="156" name="Google Shape;156;g1fec89b1211_0_47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{14E69FB0-E0D0-4C90-B6C5-B800897608D6}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6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List of Parts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Helped organize PCB boards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Checked all current designs are working 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Connect to Wifi and Database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Send in part order by end of week 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Recode current sensors to get proper output  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57" name="Google Shape;157;g1fec89b1211_0_47"/>
          <p:cNvSpPr txBox="1"/>
          <p:nvPr/>
        </p:nvSpPr>
        <p:spPr>
          <a:xfrm>
            <a:off x="1533235" y="5015346"/>
            <a:ext cx="634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fec89b1211_1_0"/>
          <p:cNvSpPr txBox="1"/>
          <p:nvPr>
            <p:ph type="title"/>
          </p:nvPr>
        </p:nvSpPr>
        <p:spPr>
          <a:xfrm>
            <a:off x="1361650" y="178924"/>
            <a:ext cx="8229600" cy="10626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0937"/>
              <a:buFont typeface="Arial"/>
              <a:buNone/>
            </a:pPr>
            <a:r>
              <a:rPr lang="en-US"/>
              <a:t>MPPT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57558"/>
              <a:buFont typeface="Arial"/>
              <a:buNone/>
            </a:pPr>
            <a:r>
              <a:rPr b="0" lang="en-US" sz="1720">
                <a:solidFill>
                  <a:srgbClr val="000000"/>
                </a:solidFill>
              </a:rPr>
              <a:t>Lauren Lugo</a:t>
            </a:r>
            <a:endParaRPr b="0" sz="2980">
              <a:solidFill>
                <a:srgbClr val="000000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g1fec89b1211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624" y="1043625"/>
            <a:ext cx="4115577" cy="2368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g1fec89b1211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16200" y="3685375"/>
            <a:ext cx="3807727" cy="279007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g1fec89b1211_1_0"/>
          <p:cNvSpPr/>
          <p:nvPr/>
        </p:nvSpPr>
        <p:spPr>
          <a:xfrm>
            <a:off x="775225" y="1043625"/>
            <a:ext cx="3399300" cy="17742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B7CE88"/>
              </a:gs>
              <a:gs pos="100000">
                <a:srgbClr val="768F4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Current and Voltage Sensor</a:t>
            </a:r>
            <a:endParaRPr sz="20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Voltage sensor is made of a voltage divider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Current sensor is a 10mOhm resistor and a Op Amp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US" sz="1500"/>
              <a:t>Output sent to MCU</a:t>
            </a:r>
            <a:endParaRPr sz="1500"/>
          </a:p>
        </p:txBody>
      </p:sp>
      <p:sp>
        <p:nvSpPr>
          <p:cNvPr id="167" name="Google Shape;167;g1fec89b1211_1_0"/>
          <p:cNvSpPr/>
          <p:nvPr/>
        </p:nvSpPr>
        <p:spPr>
          <a:xfrm>
            <a:off x="805075" y="2922125"/>
            <a:ext cx="3339600" cy="17742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7DC3D6"/>
              </a:gs>
              <a:gs pos="100000">
                <a:srgbClr val="398397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Switch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Driver Mosfet design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Output across the source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Only putting </a:t>
            </a:r>
            <a:r>
              <a:rPr lang="en-US"/>
              <a:t>switches</a:t>
            </a:r>
            <a:r>
              <a:rPr lang="en-US"/>
              <a:t> after the DC-DC output and at the battery</a:t>
            </a:r>
            <a:endParaRPr/>
          </a:p>
        </p:txBody>
      </p:sp>
      <p:sp>
        <p:nvSpPr>
          <p:cNvPr id="168" name="Google Shape;168;g1fec89b1211_1_0"/>
          <p:cNvSpPr/>
          <p:nvPr/>
        </p:nvSpPr>
        <p:spPr>
          <a:xfrm>
            <a:off x="775225" y="4800625"/>
            <a:ext cx="3399300" cy="17742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FABA86"/>
              </a:gs>
              <a:gs pos="100000">
                <a:srgbClr val="E97414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/>
              <a:t>MCU/ESP32</a:t>
            </a:r>
            <a:endParaRPr sz="20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Code works well to control switches depending on the inputs from the sensors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Need to connect to wifi and database</a:t>
            </a:r>
            <a:endParaRPr/>
          </a:p>
        </p:txBody>
      </p:sp>
      <p:sp>
        <p:nvSpPr>
          <p:cNvPr id="169" name="Google Shape;169;g1fec89b1211_1_0"/>
          <p:cNvSpPr txBox="1"/>
          <p:nvPr/>
        </p:nvSpPr>
        <p:spPr>
          <a:xfrm>
            <a:off x="4816263" y="6340650"/>
            <a:ext cx="380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Schematics done by Tarik Dawson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fec89b1211_1_12"/>
          <p:cNvSpPr txBox="1"/>
          <p:nvPr>
            <p:ph type="title"/>
          </p:nvPr>
        </p:nvSpPr>
        <p:spPr>
          <a:xfrm>
            <a:off x="457200" y="8967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Parts Ordering Status</a:t>
            </a:r>
            <a:endParaRPr/>
          </a:p>
        </p:txBody>
      </p:sp>
      <p:sp>
        <p:nvSpPr>
          <p:cNvPr id="175" name="Google Shape;175;g1fec89b1211_1_12"/>
          <p:cNvSpPr txBox="1"/>
          <p:nvPr/>
        </p:nvSpPr>
        <p:spPr>
          <a:xfrm>
            <a:off x="1716275" y="1924225"/>
            <a:ext cx="5365200" cy="23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New components need to be ordered for MCU besides the ESP32.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Char char="•"/>
            </a:pP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Extra sensor and switch parts need to be ordered for PCB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71450" lvl="1" marL="7429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6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DC-DC Converter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720"/>
              <a:t>Tarik Dawson</a:t>
            </a:r>
            <a:endParaRPr sz="2980"/>
          </a:p>
        </p:txBody>
      </p:sp>
      <p:graphicFrame>
        <p:nvGraphicFramePr>
          <p:cNvPr id="181" name="Google Shape;181;p6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{14E69FB0-E0D0-4C90-B6C5-B800897608D6}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403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13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DC converter is back up and running. 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Sensor and Switch PCBs have been made for the whole system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Sensors integrated into the main subsystem PCB</a:t>
                      </a:r>
                      <a:endParaRPr sz="15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175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●"/>
                      </a:pPr>
                      <a:r>
                        <a:rPr lang="en-US" sz="1500"/>
                        <a:t>DC-DC output voltage control system needs work. Control set up has no effect on the output voltage</a:t>
                      </a:r>
                      <a:r>
                        <a:rPr lang="en-US" sz="1800"/>
                        <a:t>.</a:t>
                      </a:r>
                      <a:endParaRPr sz="18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Switch PCB needs to put into main subsystem PCB</a:t>
                      </a:r>
                      <a:endParaRPr sz="1500"/>
                    </a:p>
                    <a:p>
                      <a:pPr indent="-32385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500"/>
                        <a:buChar char="●"/>
                      </a:pPr>
                      <a:r>
                        <a:rPr lang="en-US" sz="1500"/>
                        <a:t>Order updated PCB if no other problems occur</a:t>
                      </a:r>
                      <a:endParaRPr sz="15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82" name="Google Shape;182;p6"/>
          <p:cNvSpPr txBox="1"/>
          <p:nvPr/>
        </p:nvSpPr>
        <p:spPr>
          <a:xfrm>
            <a:off x="1533235" y="5015346"/>
            <a:ext cx="6345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